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AA85DC7-E8C2-46DB-8E46-23CF5A6AE0F2}" type="datetimeFigureOut">
              <a:rPr lang="en-US"/>
              <a:pPr>
                <a:defRPr/>
              </a:pPr>
              <a:t>4/8/2017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A872853-EA90-4670-9092-F5178514D093}" type="slidenum">
              <a:rPr lang="en-US"/>
              <a:pPr>
                <a:defRPr/>
              </a:pPr>
              <a:t>‹#›</a:t>
            </a:fld>
            <a:endParaRPr lang="en-US"/>
          </a:p>
        </p:txBody>
      </p:sp>
    </p:spTree>
    <p:extLst>
      <p:ext uri="{BB962C8B-B14F-4D97-AF65-F5344CB8AC3E}">
        <p14:creationId xmlns:p14="http://schemas.microsoft.com/office/powerpoint/2010/main" val="21562551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7858FAC-5F63-4497-8DEF-EE6F0AD3E676}" type="datetime1">
              <a:rPr lang="en-US"/>
              <a:pPr>
                <a:defRPr/>
              </a:pPr>
              <a:t>4/8/2017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DB731C-E7CA-4FEA-87BA-C5FE13E5E62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A24E73-E2AD-4870-9C4B-8B965BB9601A}" type="datetime1">
              <a:rPr lang="en-US"/>
              <a:pPr>
                <a:defRPr/>
              </a:pPr>
              <a:t>4/8/2017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24303A-4B9D-4EE8-9D41-0A5109F3A07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7E824B-91AE-4806-BD70-26E2389F8E66}" type="datetime1">
              <a:rPr lang="en-US"/>
              <a:pPr>
                <a:defRPr/>
              </a:pPr>
              <a:t>4/8/2017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0537E3-8849-4BD7-AF50-455AC6A192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003737-87D5-4D26-BAA8-8E7F0E4F077B}" type="datetime1">
              <a:rPr lang="en-US"/>
              <a:pPr>
                <a:defRPr/>
              </a:pPr>
              <a:t>4/8/2017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D9D47A-0894-400D-B666-524BB1DD04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16704C-7726-4704-BC2E-258E7CF0E46C}" type="datetime1">
              <a:rPr lang="en-US"/>
              <a:pPr>
                <a:defRPr/>
              </a:pPr>
              <a:t>4/8/2017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8F328D-A660-49B1-981C-1E436C9A75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4B61436-F397-49CE-BE3F-3E9BF158BD7A}" type="datetime1">
              <a:rPr lang="en-US"/>
              <a:pPr>
                <a:defRPr/>
              </a:pPr>
              <a:t>4/8/2017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069AFE-3C3F-4185-B7E0-4E317CF821A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C530B35-C531-4DC0-BE5F-24D9E53988FE}" type="datetime1">
              <a:rPr lang="en-US"/>
              <a:pPr>
                <a:defRPr/>
              </a:pPr>
              <a:t>4/8/2017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B5E837C-3380-4678-89EE-D219BAC75E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2775319-7C89-4D49-BC35-49CE1E23B05F}" type="datetime1">
              <a:rPr lang="en-US"/>
              <a:pPr>
                <a:defRPr/>
              </a:pPr>
              <a:t>4/8/2017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FAA3164-D643-48A7-ACB8-76274B2597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ABA045-B342-42E7-A158-00E603A04D3C}" type="datetime1">
              <a:rPr lang="en-US"/>
              <a:pPr>
                <a:defRPr/>
              </a:pPr>
              <a:t>4/8/2017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8E3FD24-CD27-4F71-910C-6E4D9A4893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CA4254-BDA4-4D6A-9571-C46A91124C68}" type="datetime1">
              <a:rPr lang="en-US"/>
              <a:pPr>
                <a:defRPr/>
              </a:pPr>
              <a:t>4/8/2017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09F5C9-8592-4A27-8013-75AD7F406B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5F778E-C0AC-49D0-AFFD-D7D2C3BEE0BC}" type="datetime1">
              <a:rPr lang="en-US"/>
              <a:pPr>
                <a:defRPr/>
              </a:pPr>
              <a:t>4/8/2017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C758FF-43AE-460C-B401-CB56B78982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A885E94-36D2-4090-A2FC-733C3B4F4937}" type="datetime1">
              <a:rPr lang="en-US"/>
              <a:pPr>
                <a:defRPr/>
              </a:pPr>
              <a:t>4/8/2017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7D7C801-7B86-4E01-9CAE-B894D9762D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llncrealestate.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allncrealestate.co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5.jpg"/></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733800"/>
            <a:ext cx="6400800" cy="990600"/>
          </a:xfrm>
        </p:spPr>
        <p:txBody>
          <a:bodyPr rtlCol="0">
            <a:normAutofit lnSpcReduction="10000"/>
          </a:bodyPr>
          <a:lstStyle/>
          <a:p>
            <a:pPr eaLnBrk="1" fontAlgn="auto" hangingPunct="1">
              <a:spcAft>
                <a:spcPts val="0"/>
              </a:spcAft>
              <a:buFont typeface="Arial" pitchFamily="34" charset="0"/>
              <a:buNone/>
              <a:defRPr/>
            </a:pPr>
            <a:r>
              <a:rPr lang="en-US" dirty="0" smtClean="0"/>
              <a:t>A Consumer’s Guide to helping sellers succeed with short sales</a:t>
            </a:r>
          </a:p>
        </p:txBody>
      </p:sp>
      <p:sp>
        <p:nvSpPr>
          <p:cNvPr id="2051" name="TextBox 4"/>
          <p:cNvSpPr txBox="1">
            <a:spLocks noChangeArrowheads="1"/>
          </p:cNvSpPr>
          <p:nvPr/>
        </p:nvSpPr>
        <p:spPr bwMode="auto">
          <a:xfrm>
            <a:off x="1524000" y="4876800"/>
            <a:ext cx="6096000" cy="923925"/>
          </a:xfrm>
          <a:prstGeom prst="rect">
            <a:avLst/>
          </a:prstGeom>
          <a:noFill/>
          <a:ln w="9525">
            <a:noFill/>
            <a:miter lim="800000"/>
            <a:headEnd/>
            <a:tailEnd/>
          </a:ln>
        </p:spPr>
        <p:txBody>
          <a:bodyPr>
            <a:spAutoFit/>
          </a:bodyPr>
          <a:lstStyle/>
          <a:p>
            <a:pPr algn="ctr"/>
            <a:r>
              <a:rPr lang="en-US" dirty="0" smtClean="0">
                <a:latin typeface="Calibri" pitchFamily="34" charset="0"/>
                <a:hlinkClick r:id="rId2"/>
              </a:rPr>
              <a:t>www.WendyTwine.com</a:t>
            </a:r>
            <a:endParaRPr lang="en-US" dirty="0">
              <a:latin typeface="Calibri" pitchFamily="34" charset="0"/>
            </a:endParaRPr>
          </a:p>
          <a:p>
            <a:pPr algn="ctr"/>
            <a:r>
              <a:rPr lang="en-US" dirty="0" smtClean="0">
                <a:latin typeface="Calibri" pitchFamily="34" charset="0"/>
              </a:rPr>
              <a:t>1-800-Use-A-Pro</a:t>
            </a:r>
            <a:endParaRPr lang="en-US" dirty="0">
              <a:latin typeface="Calibri" pitchFamily="34" charset="0"/>
            </a:endParaRPr>
          </a:p>
          <a:p>
            <a:pPr algn="ctr"/>
            <a:r>
              <a:rPr lang="en-US" dirty="0" smtClean="0">
                <a:latin typeface="Calibri" pitchFamily="34" charset="0"/>
              </a:rPr>
              <a:t>1-252-435-1173</a:t>
            </a:r>
            <a:endParaRPr lang="en-US" dirty="0">
              <a:latin typeface="Calibri" pitchFamily="34" charset="0"/>
            </a:endParaRPr>
          </a:p>
        </p:txBody>
      </p:sp>
      <p:sp>
        <p:nvSpPr>
          <p:cNvPr id="2052" name="TextBox 6"/>
          <p:cNvSpPr txBox="1">
            <a:spLocks noChangeArrowheads="1"/>
          </p:cNvSpPr>
          <p:nvPr/>
        </p:nvSpPr>
        <p:spPr bwMode="auto">
          <a:xfrm>
            <a:off x="4419600" y="2057400"/>
            <a:ext cx="3200400" cy="369888"/>
          </a:xfrm>
          <a:prstGeom prst="rect">
            <a:avLst/>
          </a:prstGeom>
          <a:noFill/>
          <a:ln w="9525">
            <a:noFill/>
            <a:miter lim="800000"/>
            <a:headEnd/>
            <a:tailEnd/>
          </a:ln>
        </p:spPr>
        <p:txBody>
          <a:bodyPr>
            <a:spAutoFit/>
          </a:bodyPr>
          <a:lstStyle/>
          <a:p>
            <a:r>
              <a:rPr lang="en-US" i="1">
                <a:solidFill>
                  <a:schemeClr val="bg1"/>
                </a:solidFill>
                <a:latin typeface="Arial Rounded MT Bold" pitchFamily="34" charset="0"/>
              </a:rPr>
              <a:t>Your Home Town Expert</a:t>
            </a:r>
          </a:p>
        </p:txBody>
      </p:sp>
      <p:sp>
        <p:nvSpPr>
          <p:cNvPr id="9" name="Slide Number Placeholder 8"/>
          <p:cNvSpPr>
            <a:spLocks noGrp="1"/>
          </p:cNvSpPr>
          <p:nvPr>
            <p:ph type="sldNum" sz="quarter" idx="12"/>
          </p:nvPr>
        </p:nvSpPr>
        <p:spPr/>
        <p:txBody>
          <a:bodyPr/>
          <a:lstStyle/>
          <a:p>
            <a:pPr>
              <a:defRPr/>
            </a:pPr>
            <a:fld id="{F00E7793-1E2C-49FA-85A3-E4CC4669DE52}" type="slidenum">
              <a:rPr lang="en-US"/>
              <a:pPr>
                <a:defRPr/>
              </a:pPr>
              <a:t>1</a:t>
            </a:fld>
            <a:endParaRPr lang="en-US"/>
          </a:p>
        </p:txBody>
      </p:sp>
      <p:pic>
        <p:nvPicPr>
          <p:cNvPr id="2054" name="Picture 9" descr="All NC Real Estate Logo.gif"/>
          <p:cNvPicPr>
            <a:picLocks noChangeAspect="1"/>
          </p:cNvPicPr>
          <p:nvPr/>
        </p:nvPicPr>
        <p:blipFill>
          <a:blip r:embed="rId3" cstate="print"/>
          <a:srcRect/>
          <a:stretch>
            <a:fillRect/>
          </a:stretch>
        </p:blipFill>
        <p:spPr bwMode="auto">
          <a:xfrm>
            <a:off x="4876799" y="1310190"/>
            <a:ext cx="3200401" cy="1345697"/>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8046" y="985401"/>
            <a:ext cx="2618928" cy="209514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l" eaLnBrk="1" hangingPunct="1"/>
            <a:r>
              <a:rPr lang="en-US" sz="3200" b="1" smtClean="0"/>
              <a:t>Additional information about short sales</a:t>
            </a:r>
          </a:p>
        </p:txBody>
      </p:sp>
      <p:sp>
        <p:nvSpPr>
          <p:cNvPr id="11267" name="Content Placeholder 2"/>
          <p:cNvSpPr>
            <a:spLocks noGrp="1"/>
          </p:cNvSpPr>
          <p:nvPr>
            <p:ph idx="1"/>
          </p:nvPr>
        </p:nvSpPr>
        <p:spPr>
          <a:xfrm>
            <a:off x="457200" y="1143000"/>
            <a:ext cx="8229600" cy="4800600"/>
          </a:xfrm>
        </p:spPr>
        <p:txBody>
          <a:bodyPr/>
          <a:lstStyle/>
          <a:p>
            <a:pPr eaLnBrk="1" hangingPunct="1"/>
            <a:r>
              <a:rPr lang="en-US" sz="1800" smtClean="0"/>
              <a:t>If the short sale fails to close, the entire short sale package may need to be resubmitted with updated information, or the approval process may need to start over.</a:t>
            </a:r>
          </a:p>
          <a:p>
            <a:pPr eaLnBrk="1" hangingPunct="1"/>
            <a:r>
              <a:rPr lang="en-US" sz="1800" smtClean="0"/>
              <a:t>The real estate agent or seller-authorized third party should direct their inquiries to  The Loss Mitigation Team of the Lender the Seller holds their mortgage(s) with; they will answer their questions regarding the status of the account. The call will be forwarded to the Short Sale Negotiator as appropriate.</a:t>
            </a:r>
          </a:p>
          <a:p>
            <a:pPr eaLnBrk="1" hangingPunct="1"/>
            <a:r>
              <a:rPr lang="en-US" sz="1800" smtClean="0"/>
              <a:t>Real Estate agents are generally allowed 5% to 6% commission based on investor rules. If dual agency applies, maximum commission is 5%. Some investors operate on a reduced commission structure and the actual commission schedule can be confirmed during the introduction call.</a:t>
            </a:r>
          </a:p>
          <a:p>
            <a:pPr eaLnBrk="1" hangingPunct="1"/>
            <a:r>
              <a:rPr lang="en-US" sz="1800" smtClean="0"/>
              <a:t>The foreclosure process will still run concurrently through a short sale process.</a:t>
            </a:r>
          </a:p>
          <a:p>
            <a:pPr eaLnBrk="1" hangingPunct="1"/>
            <a:r>
              <a:rPr lang="en-US" sz="1800" smtClean="0"/>
              <a:t>If the property has a scheduled foreclosure sale date, the short sale department may consider postponing the sale; but it is not guaranteed.</a:t>
            </a:r>
          </a:p>
          <a:p>
            <a:pPr eaLnBrk="1" hangingPunct="1"/>
            <a:r>
              <a:rPr lang="en-US" sz="1800" smtClean="0"/>
              <a:t>If the initial short sale package is submitted &lt; 10 days prior to foreclosure, a postponement will not be considered.</a:t>
            </a:r>
          </a:p>
        </p:txBody>
      </p:sp>
      <p:sp>
        <p:nvSpPr>
          <p:cNvPr id="4" name="Slide Number Placeholder 3"/>
          <p:cNvSpPr>
            <a:spLocks noGrp="1"/>
          </p:cNvSpPr>
          <p:nvPr>
            <p:ph type="sldNum" sz="quarter" idx="12"/>
          </p:nvPr>
        </p:nvSpPr>
        <p:spPr/>
        <p:txBody>
          <a:bodyPr/>
          <a:lstStyle/>
          <a:p>
            <a:pPr>
              <a:defRPr/>
            </a:pPr>
            <a:fld id="{8EF14842-8F6F-4D0B-830E-CED915CA8A6F}" type="slidenum">
              <a:rPr lang="en-US" smtClean="0"/>
              <a:pPr>
                <a:defRPr/>
              </a:pPr>
              <a:t>10</a:t>
            </a:fld>
            <a:endParaRPr lang="en-US"/>
          </a:p>
        </p:txBody>
      </p:sp>
      <p:pic>
        <p:nvPicPr>
          <p:cNvPr id="11269" name="Picture 5" descr="All NC Real Estate Logo.gif"/>
          <p:cNvPicPr>
            <a:picLocks noChangeAspect="1"/>
          </p:cNvPicPr>
          <p:nvPr/>
        </p:nvPicPr>
        <p:blipFill>
          <a:blip r:embed="rId2" cstate="print"/>
          <a:srcRect/>
          <a:stretch>
            <a:fillRect/>
          </a:stretch>
        </p:blipFill>
        <p:spPr bwMode="auto">
          <a:xfrm>
            <a:off x="6629400" y="5715000"/>
            <a:ext cx="2133600" cy="923925"/>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0839" y="6058731"/>
            <a:ext cx="445122" cy="47256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5821680"/>
            <a:ext cx="1295400" cy="103632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eaLnBrk="1" hangingPunct="1"/>
            <a:r>
              <a:rPr lang="en-US" b="1" smtClean="0"/>
              <a:t>Additional information about short sales (continued)</a:t>
            </a:r>
          </a:p>
        </p:txBody>
      </p:sp>
      <p:sp>
        <p:nvSpPr>
          <p:cNvPr id="3" name="Content Placeholder 2"/>
          <p:cNvSpPr>
            <a:spLocks noGrp="1"/>
          </p:cNvSpPr>
          <p:nvPr>
            <p:ph idx="1"/>
          </p:nvPr>
        </p:nvSpPr>
        <p:spPr>
          <a:xfrm>
            <a:off x="457200" y="1600200"/>
            <a:ext cx="8229600" cy="4495800"/>
          </a:xfrm>
        </p:spPr>
        <p:txBody>
          <a:bodyPr/>
          <a:lstStyle/>
          <a:p>
            <a:pPr eaLnBrk="1" hangingPunct="1">
              <a:defRPr/>
            </a:pPr>
            <a:r>
              <a:rPr lang="en-US" sz="1800" dirty="0" smtClean="0"/>
              <a:t>The short sale must be an “arm’s-length” transaction. The property        may not be sold to anyone the seller has a close personal or business relationship with, including family, friends, or neighbors.</a:t>
            </a:r>
          </a:p>
          <a:p>
            <a:pPr eaLnBrk="1" hangingPunct="1">
              <a:defRPr/>
            </a:pPr>
            <a:r>
              <a:rPr lang="en-US" sz="1800" dirty="0" smtClean="0"/>
              <a:t>During the discussion with the Short Sale Negotiator, the following will be addressed:</a:t>
            </a:r>
          </a:p>
          <a:p>
            <a:pPr marL="457200" indent="-457200" eaLnBrk="1" hangingPunct="1">
              <a:buFont typeface="Arial" charset="0"/>
              <a:buNone/>
              <a:defRPr/>
            </a:pPr>
            <a:r>
              <a:rPr lang="en-US" sz="1800" dirty="0" smtClean="0"/>
              <a:t>         Commissions</a:t>
            </a:r>
            <a:br>
              <a:rPr lang="en-US" sz="1800" dirty="0" smtClean="0"/>
            </a:br>
            <a:r>
              <a:rPr lang="en-US" sz="1800" dirty="0" smtClean="0"/>
              <a:t>Fees and costs</a:t>
            </a:r>
          </a:p>
          <a:p>
            <a:pPr eaLnBrk="1" hangingPunct="1">
              <a:buFont typeface="Arial" charset="0"/>
              <a:buNone/>
              <a:defRPr/>
            </a:pPr>
            <a:r>
              <a:rPr lang="en-US" sz="1800" dirty="0" smtClean="0"/>
              <a:t>         Pricing of the property</a:t>
            </a:r>
          </a:p>
          <a:p>
            <a:pPr eaLnBrk="1" hangingPunct="1">
              <a:buFont typeface="Arial" charset="0"/>
              <a:buNone/>
              <a:defRPr/>
            </a:pPr>
            <a:r>
              <a:rPr lang="en-US" sz="1800" dirty="0" smtClean="0"/>
              <a:t>         Timeline</a:t>
            </a:r>
          </a:p>
          <a:p>
            <a:pPr eaLnBrk="1" hangingPunct="1">
              <a:buFont typeface="Arial" charset="0"/>
              <a:buNone/>
              <a:defRPr/>
            </a:pPr>
            <a:r>
              <a:rPr lang="en-US" sz="1800" dirty="0" smtClean="0"/>
              <a:t>          Seller Contribution  </a:t>
            </a:r>
          </a:p>
          <a:p>
            <a:pPr eaLnBrk="1" hangingPunct="1">
              <a:defRPr/>
            </a:pPr>
            <a:r>
              <a:rPr lang="en-US" sz="1800" dirty="0" smtClean="0"/>
              <a:t>In some cases investors and/or Private Mortgage Insurance (PMI) companies require sellers to make a cash contribution or sign an unsecured note for some or all of the difference between the net proceeds from the short sale and the total amount due on the loan.  This is communicated as part of the response on a short sale offer.</a:t>
            </a:r>
          </a:p>
          <a:p>
            <a:pPr eaLnBrk="1" hangingPunct="1">
              <a:buFont typeface="Arial" charset="0"/>
              <a:buNone/>
              <a:defRPr/>
            </a:pPr>
            <a:endParaRPr lang="en-US" sz="2000" dirty="0"/>
          </a:p>
        </p:txBody>
      </p:sp>
      <p:sp>
        <p:nvSpPr>
          <p:cNvPr id="4" name="Slide Number Placeholder 3"/>
          <p:cNvSpPr>
            <a:spLocks noGrp="1"/>
          </p:cNvSpPr>
          <p:nvPr>
            <p:ph type="sldNum" sz="quarter" idx="12"/>
          </p:nvPr>
        </p:nvSpPr>
        <p:spPr/>
        <p:txBody>
          <a:bodyPr/>
          <a:lstStyle/>
          <a:p>
            <a:pPr>
              <a:defRPr/>
            </a:pPr>
            <a:fld id="{5231D92E-51DB-4D2C-B9AB-F5FF64412989}" type="slidenum">
              <a:rPr lang="en-US" smtClean="0"/>
              <a:pPr>
                <a:defRPr/>
              </a:pPr>
              <a:t>11</a:t>
            </a:fld>
            <a:endParaRPr lang="en-US"/>
          </a:p>
        </p:txBody>
      </p:sp>
      <p:sp>
        <p:nvSpPr>
          <p:cNvPr id="5" name="Right Arrow 4"/>
          <p:cNvSpPr/>
          <p:nvPr/>
        </p:nvSpPr>
        <p:spPr>
          <a:xfrm flipV="1">
            <a:off x="685800" y="3276600"/>
            <a:ext cx="2286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Arrow 5"/>
          <p:cNvSpPr/>
          <p:nvPr/>
        </p:nvSpPr>
        <p:spPr>
          <a:xfrm flipV="1">
            <a:off x="685800" y="3551238"/>
            <a:ext cx="22860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ight Arrow 6"/>
          <p:cNvSpPr/>
          <p:nvPr/>
        </p:nvSpPr>
        <p:spPr>
          <a:xfrm flipV="1">
            <a:off x="685800" y="3856038"/>
            <a:ext cx="22860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ight Arrow 7"/>
          <p:cNvSpPr/>
          <p:nvPr/>
        </p:nvSpPr>
        <p:spPr>
          <a:xfrm>
            <a:off x="685800" y="4191000"/>
            <a:ext cx="2286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ight Arrow 8"/>
          <p:cNvSpPr/>
          <p:nvPr/>
        </p:nvSpPr>
        <p:spPr>
          <a:xfrm>
            <a:off x="685800" y="4525963"/>
            <a:ext cx="22860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2298" name="Picture 10" descr="All NC Real Estate Logo.gif"/>
          <p:cNvPicPr>
            <a:picLocks noChangeAspect="1"/>
          </p:cNvPicPr>
          <p:nvPr/>
        </p:nvPicPr>
        <p:blipFill>
          <a:blip r:embed="rId2" cstate="print"/>
          <a:srcRect/>
          <a:stretch>
            <a:fillRect/>
          </a:stretch>
        </p:blipFill>
        <p:spPr bwMode="auto">
          <a:xfrm>
            <a:off x="6858000" y="5867400"/>
            <a:ext cx="1760538" cy="762000"/>
          </a:xfrm>
          <a:prstGeom prst="rect">
            <a:avLst/>
          </a:prstGeom>
          <a:noFill/>
          <a:ln w="9525">
            <a:noFill/>
            <a:miter lim="800000"/>
            <a:headEnd/>
            <a:tailEnd/>
          </a:ln>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7573" y="5989895"/>
            <a:ext cx="445122" cy="47256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7400" y="5786695"/>
            <a:ext cx="1229668" cy="98373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eaLnBrk="1" hangingPunct="1"/>
            <a:r>
              <a:rPr lang="en-US" b="1" smtClean="0"/>
              <a:t>Some Q &amp; A</a:t>
            </a:r>
          </a:p>
        </p:txBody>
      </p:sp>
      <p:sp>
        <p:nvSpPr>
          <p:cNvPr id="13315" name="Content Placeholder 2"/>
          <p:cNvSpPr>
            <a:spLocks noGrp="1"/>
          </p:cNvSpPr>
          <p:nvPr>
            <p:ph idx="1"/>
          </p:nvPr>
        </p:nvSpPr>
        <p:spPr>
          <a:xfrm>
            <a:off x="457200" y="1295400"/>
            <a:ext cx="8229600" cy="4419600"/>
          </a:xfrm>
        </p:spPr>
        <p:txBody>
          <a:bodyPr/>
          <a:lstStyle/>
          <a:p>
            <a:pPr eaLnBrk="1" hangingPunct="1">
              <a:buFont typeface="Arial" charset="0"/>
              <a:buNone/>
            </a:pPr>
            <a:r>
              <a:rPr lang="en-US" sz="1800" dirty="0" smtClean="0"/>
              <a:t>Q: How is an acceptable proceeds percentage from a Short Sale determined?</a:t>
            </a:r>
          </a:p>
          <a:p>
            <a:pPr eaLnBrk="1" hangingPunct="1">
              <a:buFont typeface="Arial" charset="0"/>
              <a:buNone/>
            </a:pPr>
            <a:r>
              <a:rPr lang="en-US" sz="1800" dirty="0" smtClean="0"/>
              <a:t>A: The amount the Lender is willing to accept on behalf of the investor is defined by investor guidelines. It is a percentage of the home’s current value, and is not based on the remaining total amount owed on the mortgage.</a:t>
            </a:r>
          </a:p>
          <a:p>
            <a:pPr eaLnBrk="1" hangingPunct="1">
              <a:buFont typeface="Arial" charset="0"/>
              <a:buNone/>
            </a:pPr>
            <a:endParaRPr lang="en-US" sz="1800" dirty="0" smtClean="0"/>
          </a:p>
          <a:p>
            <a:pPr eaLnBrk="1" hangingPunct="1">
              <a:buFont typeface="Arial" charset="0"/>
              <a:buNone/>
            </a:pPr>
            <a:r>
              <a:rPr lang="en-US" sz="1800" dirty="0" smtClean="0"/>
              <a:t>Q: How are multiple offers on a Short Sale property handled?</a:t>
            </a:r>
          </a:p>
          <a:p>
            <a:pPr eaLnBrk="1" hangingPunct="1">
              <a:buFont typeface="Arial" charset="0"/>
              <a:buNone/>
            </a:pPr>
            <a:r>
              <a:rPr lang="en-US" sz="1800" dirty="0" smtClean="0"/>
              <a:t>A: The Lender generally asks that the seller and the seller’s agent review the offers to determine which one is best, in terms of the net proceeds to the investor, contingencies, the type of financing and fewest number of days to close.</a:t>
            </a:r>
          </a:p>
          <a:p>
            <a:pPr eaLnBrk="1" hangingPunct="1">
              <a:buFont typeface="Arial" charset="0"/>
              <a:buNone/>
            </a:pPr>
            <a:endParaRPr lang="en-US" sz="1800" dirty="0" smtClean="0"/>
          </a:p>
          <a:p>
            <a:pPr eaLnBrk="1" hangingPunct="1">
              <a:buFont typeface="Arial" charset="0"/>
              <a:buNone/>
            </a:pPr>
            <a:r>
              <a:rPr lang="en-US" sz="1800" dirty="0" smtClean="0"/>
              <a:t>Q: If a listing states “Bank Approved Price,” how does a buyer’s agent know that this is true?</a:t>
            </a:r>
          </a:p>
          <a:p>
            <a:pPr eaLnBrk="1" hangingPunct="1">
              <a:buFont typeface="Arial" charset="0"/>
              <a:buNone/>
            </a:pPr>
            <a:r>
              <a:rPr lang="en-US" sz="1800" dirty="0" smtClean="0"/>
              <a:t>A: The listing agent should provide the buyer’s agent with written approval of the price from the Bank.</a:t>
            </a:r>
          </a:p>
          <a:p>
            <a:pPr eaLnBrk="1" hangingPunct="1">
              <a:buFont typeface="Arial" charset="0"/>
              <a:buNone/>
            </a:pPr>
            <a:r>
              <a:rPr lang="en-US" dirty="0" smtClean="0"/>
              <a:t/>
            </a:r>
            <a:br>
              <a:rPr lang="en-US" dirty="0" smtClean="0"/>
            </a:br>
            <a:endParaRPr lang="en-US" dirty="0" smtClean="0"/>
          </a:p>
        </p:txBody>
      </p:sp>
      <p:sp>
        <p:nvSpPr>
          <p:cNvPr id="4" name="Slide Number Placeholder 3"/>
          <p:cNvSpPr>
            <a:spLocks noGrp="1"/>
          </p:cNvSpPr>
          <p:nvPr>
            <p:ph type="sldNum" sz="quarter" idx="12"/>
          </p:nvPr>
        </p:nvSpPr>
        <p:spPr/>
        <p:txBody>
          <a:bodyPr/>
          <a:lstStyle/>
          <a:p>
            <a:pPr>
              <a:defRPr/>
            </a:pPr>
            <a:fld id="{56F0437E-88A2-430A-9278-132924F80714}" type="slidenum">
              <a:rPr lang="en-US" smtClean="0"/>
              <a:pPr>
                <a:defRPr/>
              </a:pPr>
              <a:t>12</a:t>
            </a:fld>
            <a:endParaRPr lang="en-US"/>
          </a:p>
        </p:txBody>
      </p:sp>
      <p:pic>
        <p:nvPicPr>
          <p:cNvPr id="13317" name="Picture 5" descr="All NC Real Estate Logo.gif"/>
          <p:cNvPicPr>
            <a:picLocks noChangeAspect="1"/>
          </p:cNvPicPr>
          <p:nvPr/>
        </p:nvPicPr>
        <p:blipFill>
          <a:blip r:embed="rId2" cstate="print"/>
          <a:srcRect/>
          <a:stretch>
            <a:fillRect/>
          </a:stretch>
        </p:blipFill>
        <p:spPr bwMode="auto">
          <a:xfrm>
            <a:off x="6705600" y="5791200"/>
            <a:ext cx="1930400" cy="835025"/>
          </a:xfrm>
          <a:prstGeom prst="rect">
            <a:avLst/>
          </a:prstGeom>
          <a:noFill/>
          <a:ln w="9525">
            <a:noFill/>
            <a:miter lim="800000"/>
            <a:headEnd/>
            <a:tailEnd/>
          </a:ln>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5561131"/>
            <a:ext cx="1618952" cy="129516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01615" y="5972431"/>
            <a:ext cx="445122" cy="47256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eaLnBrk="1" hangingPunct="1"/>
            <a:r>
              <a:rPr lang="en-US" b="1" smtClean="0"/>
              <a:t>Additional A &amp; Q</a:t>
            </a:r>
          </a:p>
        </p:txBody>
      </p:sp>
      <p:sp>
        <p:nvSpPr>
          <p:cNvPr id="14339" name="Content Placeholder 2"/>
          <p:cNvSpPr>
            <a:spLocks noGrp="1"/>
          </p:cNvSpPr>
          <p:nvPr>
            <p:ph idx="1"/>
          </p:nvPr>
        </p:nvSpPr>
        <p:spPr>
          <a:xfrm>
            <a:off x="457200" y="1295400"/>
            <a:ext cx="8229600" cy="3581400"/>
          </a:xfrm>
        </p:spPr>
        <p:txBody>
          <a:bodyPr/>
          <a:lstStyle/>
          <a:p>
            <a:pPr eaLnBrk="1" hangingPunct="1">
              <a:buFont typeface="Arial" charset="0"/>
              <a:buNone/>
            </a:pPr>
            <a:r>
              <a:rPr lang="en-US" sz="2000" smtClean="0"/>
              <a:t>Q: If an agent is listing a property as Short Sale, how should he/she determine the listing price?</a:t>
            </a:r>
          </a:p>
          <a:p>
            <a:pPr eaLnBrk="1" hangingPunct="1">
              <a:buFont typeface="Arial" charset="0"/>
              <a:buNone/>
            </a:pPr>
            <a:r>
              <a:rPr lang="en-US" sz="2000" smtClean="0"/>
              <a:t>A: The listing price should be determined as with any other listing- at fair market valuation, determined by recent sales and comps.</a:t>
            </a:r>
          </a:p>
          <a:p>
            <a:pPr eaLnBrk="1" hangingPunct="1">
              <a:buFont typeface="Arial" charset="0"/>
              <a:buNone/>
            </a:pPr>
            <a:r>
              <a:rPr lang="en-US" sz="2000" smtClean="0"/>
              <a:t>Q: Within what time frame can a borrower expect to hear back from the Lender on a Short Sale?</a:t>
            </a:r>
          </a:p>
          <a:p>
            <a:pPr eaLnBrk="1" hangingPunct="1">
              <a:buFont typeface="Arial" charset="0"/>
              <a:buNone/>
            </a:pPr>
            <a:r>
              <a:rPr lang="en-US" sz="2000" smtClean="0"/>
              <a:t>A: The Lender makes every attempt to process Short Sales within 30 to 45 days. However, because there are often many parties involved in a transaction, and each Short Sale is different, it is difficult to know exactly how long the process will take.</a:t>
            </a:r>
          </a:p>
        </p:txBody>
      </p:sp>
      <p:sp>
        <p:nvSpPr>
          <p:cNvPr id="4" name="Slide Number Placeholder 3"/>
          <p:cNvSpPr>
            <a:spLocks noGrp="1"/>
          </p:cNvSpPr>
          <p:nvPr>
            <p:ph type="sldNum" sz="quarter" idx="12"/>
          </p:nvPr>
        </p:nvSpPr>
        <p:spPr/>
        <p:txBody>
          <a:bodyPr/>
          <a:lstStyle/>
          <a:p>
            <a:pPr>
              <a:defRPr/>
            </a:pPr>
            <a:fld id="{A56237B0-61EC-4CC7-830C-8DADEEA52DE2}" type="slidenum">
              <a:rPr lang="en-US" smtClean="0"/>
              <a:pPr>
                <a:defRPr/>
              </a:pPr>
              <a:t>13</a:t>
            </a:fld>
            <a:endParaRPr lang="en-US"/>
          </a:p>
        </p:txBody>
      </p:sp>
      <p:pic>
        <p:nvPicPr>
          <p:cNvPr id="14341" name="Picture 5" descr="All NC Real Estate Logo.gif"/>
          <p:cNvPicPr>
            <a:picLocks noChangeAspect="1"/>
          </p:cNvPicPr>
          <p:nvPr/>
        </p:nvPicPr>
        <p:blipFill>
          <a:blip r:embed="rId2" cstate="print"/>
          <a:srcRect/>
          <a:stretch>
            <a:fillRect/>
          </a:stretch>
        </p:blipFill>
        <p:spPr bwMode="auto">
          <a:xfrm>
            <a:off x="6227762" y="5078274"/>
            <a:ext cx="2459038" cy="1063625"/>
          </a:xfrm>
          <a:prstGeom prst="rect">
            <a:avLst/>
          </a:prstGeom>
          <a:noFill/>
          <a:ln w="9525">
            <a:noFill/>
            <a:miter lim="800000"/>
            <a:headEnd/>
            <a:tailEnd/>
          </a:ln>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570" y="4876800"/>
            <a:ext cx="2380952" cy="190476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5669338"/>
            <a:ext cx="445122" cy="47256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l" eaLnBrk="1" hangingPunct="1"/>
            <a:r>
              <a:rPr lang="en-US" b="1" smtClean="0"/>
              <a:t>Service Excellence</a:t>
            </a:r>
          </a:p>
        </p:txBody>
      </p:sp>
      <p:sp>
        <p:nvSpPr>
          <p:cNvPr id="15363" name="Content Placeholder 2"/>
          <p:cNvSpPr>
            <a:spLocks noGrp="1"/>
          </p:cNvSpPr>
          <p:nvPr>
            <p:ph idx="1"/>
          </p:nvPr>
        </p:nvSpPr>
        <p:spPr>
          <a:xfrm>
            <a:off x="152400" y="1219200"/>
            <a:ext cx="8763000" cy="3276600"/>
          </a:xfrm>
        </p:spPr>
        <p:txBody>
          <a:bodyPr/>
          <a:lstStyle/>
          <a:p>
            <a:pPr eaLnBrk="1" hangingPunct="1">
              <a:buFont typeface="Arial" charset="0"/>
              <a:buNone/>
            </a:pPr>
            <a:r>
              <a:rPr lang="en-US" sz="2800" dirty="0" smtClean="0"/>
              <a:t>    </a:t>
            </a:r>
            <a:r>
              <a:rPr lang="en-US" sz="2800" dirty="0" smtClean="0"/>
              <a:t>Wendy Twine of </a:t>
            </a:r>
            <a:r>
              <a:rPr lang="en-US" sz="2800" dirty="0" err="1" smtClean="0"/>
              <a:t>TwineScapes</a:t>
            </a:r>
            <a:r>
              <a:rPr lang="en-US" sz="2800" dirty="0" smtClean="0"/>
              <a:t> Real Estate and All NC Real Estate, are </a:t>
            </a:r>
            <a:r>
              <a:rPr lang="en-US" sz="2800" dirty="0" smtClean="0"/>
              <a:t>committed to providing you, the seller, with </a:t>
            </a:r>
            <a:r>
              <a:rPr lang="en-US" sz="2800" dirty="0" smtClean="0"/>
              <a:t>excellence </a:t>
            </a:r>
            <a:r>
              <a:rPr lang="en-US" sz="2800" dirty="0" smtClean="0"/>
              <a:t>of service.</a:t>
            </a:r>
          </a:p>
          <a:p>
            <a:pPr eaLnBrk="1" hangingPunct="1">
              <a:buFont typeface="Arial" charset="0"/>
              <a:buNone/>
            </a:pPr>
            <a:r>
              <a:rPr lang="en-US" sz="2800" dirty="0" smtClean="0"/>
              <a:t>    Should you have any questions regarding the Short Sale Process, we will be more than happy to assist </a:t>
            </a:r>
            <a:r>
              <a:rPr lang="en-US" sz="2800" dirty="0" smtClean="0"/>
              <a:t>you along with George Mason Mortgage, LLC.</a:t>
            </a:r>
            <a:endParaRPr lang="en-US" sz="2800" dirty="0" smtClean="0"/>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F85C8FD5-6057-4B94-91FE-2AD26F3194BD}" type="slidenum">
              <a:rPr lang="en-US" smtClean="0"/>
              <a:pPr>
                <a:defRPr/>
              </a:pPr>
              <a:t>14</a:t>
            </a:fld>
            <a:endParaRPr lang="en-US"/>
          </a:p>
        </p:txBody>
      </p:sp>
      <p:sp>
        <p:nvSpPr>
          <p:cNvPr id="15365" name="TextBox 4"/>
          <p:cNvSpPr txBox="1">
            <a:spLocks noChangeArrowheads="1"/>
          </p:cNvSpPr>
          <p:nvPr/>
        </p:nvSpPr>
        <p:spPr bwMode="auto">
          <a:xfrm>
            <a:off x="533400" y="5334000"/>
            <a:ext cx="4648200" cy="1200150"/>
          </a:xfrm>
          <a:prstGeom prst="rect">
            <a:avLst/>
          </a:prstGeom>
          <a:noFill/>
          <a:ln w="9525">
            <a:noFill/>
            <a:miter lim="800000"/>
            <a:headEnd/>
            <a:tailEnd/>
          </a:ln>
        </p:spPr>
        <p:txBody>
          <a:bodyPr wrap="square">
            <a:spAutoFit/>
          </a:bodyPr>
          <a:lstStyle/>
          <a:p>
            <a:r>
              <a:rPr lang="en-US" dirty="0"/>
              <a:t>Wendy Twine, Associate </a:t>
            </a:r>
            <a:r>
              <a:rPr lang="en-US" dirty="0" smtClean="0"/>
              <a:t>Broker- SFR</a:t>
            </a:r>
            <a:endParaRPr lang="en-US" dirty="0"/>
          </a:p>
          <a:p>
            <a:r>
              <a:rPr lang="en-US" dirty="0" smtClean="0"/>
              <a:t>1-800-Use-A-Pro</a:t>
            </a:r>
            <a:endParaRPr lang="en-US" dirty="0"/>
          </a:p>
          <a:p>
            <a:r>
              <a:rPr lang="en-US" dirty="0"/>
              <a:t>1-252-435-1173 office</a:t>
            </a:r>
          </a:p>
          <a:p>
            <a:r>
              <a:rPr lang="en-US" dirty="0">
                <a:hlinkClick r:id="rId2"/>
              </a:rPr>
              <a:t>www.WendyTwine.com</a:t>
            </a:r>
            <a:r>
              <a:rPr lang="en-US" dirty="0"/>
              <a:t> </a:t>
            </a:r>
          </a:p>
        </p:txBody>
      </p:sp>
      <p:sp>
        <p:nvSpPr>
          <p:cNvPr id="15366" name="TextBox 6"/>
          <p:cNvSpPr txBox="1">
            <a:spLocks noChangeArrowheads="1"/>
          </p:cNvSpPr>
          <p:nvPr/>
        </p:nvSpPr>
        <p:spPr bwMode="auto">
          <a:xfrm>
            <a:off x="533400" y="4114800"/>
            <a:ext cx="4343400" cy="1477328"/>
          </a:xfrm>
          <a:prstGeom prst="rect">
            <a:avLst/>
          </a:prstGeom>
          <a:noFill/>
          <a:ln w="9525">
            <a:noFill/>
            <a:miter lim="800000"/>
            <a:headEnd/>
            <a:tailEnd/>
          </a:ln>
        </p:spPr>
        <p:txBody>
          <a:bodyPr>
            <a:spAutoFit/>
          </a:bodyPr>
          <a:lstStyle/>
          <a:p>
            <a:r>
              <a:rPr lang="en-US" dirty="0" smtClean="0"/>
              <a:t>Information provided by: </a:t>
            </a:r>
            <a:br>
              <a:rPr lang="en-US" dirty="0" smtClean="0"/>
            </a:br>
            <a:r>
              <a:rPr lang="en-US" dirty="0" smtClean="0"/>
              <a:t>Jenny </a:t>
            </a:r>
            <a:r>
              <a:rPr lang="en-US" dirty="0" err="1" smtClean="0"/>
              <a:t>Poppell</a:t>
            </a:r>
            <a:r>
              <a:rPr lang="en-US" dirty="0" smtClean="0"/>
              <a:t>  </a:t>
            </a:r>
          </a:p>
          <a:p>
            <a:r>
              <a:rPr lang="en-US" dirty="0" smtClean="0"/>
              <a:t>757-383-7056 Cell</a:t>
            </a:r>
            <a:br>
              <a:rPr lang="en-US" dirty="0" smtClean="0"/>
            </a:br>
            <a:r>
              <a:rPr lang="en-US" dirty="0" smtClean="0"/>
              <a:t>757-377-7477 Office</a:t>
            </a:r>
          </a:p>
          <a:p>
            <a:endParaRPr lang="en-US" dirty="0"/>
          </a:p>
        </p:txBody>
      </p:sp>
      <p:pic>
        <p:nvPicPr>
          <p:cNvPr id="15368" name="Picture 8" descr="All NC Real Estate Logo.gif"/>
          <p:cNvPicPr>
            <a:picLocks noChangeAspect="1"/>
          </p:cNvPicPr>
          <p:nvPr/>
        </p:nvPicPr>
        <p:blipFill>
          <a:blip r:embed="rId3" cstate="print"/>
          <a:srcRect/>
          <a:stretch>
            <a:fillRect/>
          </a:stretch>
        </p:blipFill>
        <p:spPr bwMode="auto">
          <a:xfrm>
            <a:off x="6495098" y="3952874"/>
            <a:ext cx="2101850" cy="909638"/>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1838" y="4277647"/>
            <a:ext cx="2066925" cy="81915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6800" y="4846797"/>
            <a:ext cx="2380952" cy="1904762"/>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41678" y="5697794"/>
            <a:ext cx="445122" cy="47256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8E3FD24-CD27-4F71-910C-6E4D9A4893DE}" type="slidenum">
              <a:rPr lang="en-US" smtClean="0"/>
              <a:pPr>
                <a:defRPr/>
              </a:pPr>
              <a:t>15</a:t>
            </a:fld>
            <a:endParaRPr lang="en-US"/>
          </a:p>
        </p:txBody>
      </p:sp>
      <p:pic>
        <p:nvPicPr>
          <p:cNvPr id="4" name="Picture 3" descr="SFR Certification.jpg"/>
          <p:cNvPicPr>
            <a:picLocks noChangeAspect="1"/>
          </p:cNvPicPr>
          <p:nvPr/>
        </p:nvPicPr>
        <p:blipFill>
          <a:blip r:embed="rId2" cstate="print"/>
          <a:stretch>
            <a:fillRect/>
          </a:stretch>
        </p:blipFill>
        <p:spPr>
          <a:xfrm>
            <a:off x="2540000" y="1905000"/>
            <a:ext cx="4064000" cy="3048000"/>
          </a:xfrm>
          <a:prstGeom prst="rect">
            <a:avLst/>
          </a:prstGeom>
          <a:ln w="12700">
            <a:solidFill>
              <a:schemeClr val="tx1"/>
            </a:solid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944563"/>
          </a:xfrm>
        </p:spPr>
        <p:txBody>
          <a:bodyPr/>
          <a:lstStyle/>
          <a:p>
            <a:pPr algn="l" eaLnBrk="1" hangingPunct="1"/>
            <a:r>
              <a:rPr lang="en-US" b="1" smtClean="0"/>
              <a:t>What is a short Sale?</a:t>
            </a:r>
          </a:p>
        </p:txBody>
      </p:sp>
      <p:sp>
        <p:nvSpPr>
          <p:cNvPr id="3" name="Content Placeholder 2"/>
          <p:cNvSpPr>
            <a:spLocks noGrp="1"/>
          </p:cNvSpPr>
          <p:nvPr>
            <p:ph idx="1"/>
          </p:nvPr>
        </p:nvSpPr>
        <p:spPr>
          <a:xfrm>
            <a:off x="152400" y="838200"/>
            <a:ext cx="8001000" cy="4525963"/>
          </a:xfrm>
        </p:spPr>
        <p:txBody>
          <a:bodyPr rtlCol="0">
            <a:normAutofit fontScale="92500"/>
          </a:bodyPr>
          <a:lstStyle/>
          <a:p>
            <a:pPr eaLnBrk="1" fontAlgn="auto" hangingPunct="1">
              <a:spcAft>
                <a:spcPts val="0"/>
              </a:spcAft>
              <a:buFont typeface="Arial" pitchFamily="34" charset="0"/>
              <a:buNone/>
              <a:defRPr/>
            </a:pPr>
            <a:r>
              <a:rPr lang="en-US" dirty="0" smtClean="0"/>
              <a:t>    A short sale allows homeowners (sellers) who are having difficulty making their monthly mortgage payments to sell their home for less than the total amount owed on the mortgage.</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t>    Once there is a sales contract on the subject property, the Lender will work with the seller and the seller’s real estate agent to negotiate and close the short sale.</a:t>
            </a:r>
          </a:p>
        </p:txBody>
      </p:sp>
      <p:sp>
        <p:nvSpPr>
          <p:cNvPr id="7" name="Slide Number Placeholder 6"/>
          <p:cNvSpPr>
            <a:spLocks noGrp="1"/>
          </p:cNvSpPr>
          <p:nvPr>
            <p:ph type="sldNum" sz="quarter" idx="12"/>
          </p:nvPr>
        </p:nvSpPr>
        <p:spPr/>
        <p:txBody>
          <a:bodyPr/>
          <a:lstStyle/>
          <a:p>
            <a:pPr>
              <a:defRPr/>
            </a:pPr>
            <a:fld id="{2DBF3AE1-C443-49FA-8D80-1AC6F33A25F5}" type="slidenum">
              <a:rPr lang="en-US"/>
              <a:pPr>
                <a:defRPr/>
              </a:pPr>
              <a:t>2</a:t>
            </a:fld>
            <a:endParaRPr lang="en-US"/>
          </a:p>
        </p:txBody>
      </p:sp>
      <p:pic>
        <p:nvPicPr>
          <p:cNvPr id="3077" name="Picture 5" descr="All NC Real Estate Logo.gif"/>
          <p:cNvPicPr>
            <a:picLocks noChangeAspect="1"/>
          </p:cNvPicPr>
          <p:nvPr/>
        </p:nvPicPr>
        <p:blipFill>
          <a:blip r:embed="rId2" cstate="print"/>
          <a:srcRect/>
          <a:stretch>
            <a:fillRect/>
          </a:stretch>
        </p:blipFill>
        <p:spPr bwMode="auto">
          <a:xfrm>
            <a:off x="6725298" y="5465762"/>
            <a:ext cx="2057400" cy="890588"/>
          </a:xfrm>
          <a:prstGeom prst="rect">
            <a:avLst/>
          </a:prstGeom>
          <a:noFill/>
          <a:ln w="9525">
            <a:noFill/>
            <a:miter lim="800000"/>
            <a:headEnd/>
            <a:tailEnd/>
          </a:ln>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2900" y="5798820"/>
            <a:ext cx="445122" cy="47256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968" y="5281731"/>
            <a:ext cx="1571476" cy="125718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l" eaLnBrk="1" hangingPunct="1"/>
            <a:r>
              <a:rPr lang="en-US" b="1" smtClean="0"/>
              <a:t>Who should consider a short sale?</a:t>
            </a:r>
          </a:p>
        </p:txBody>
      </p:sp>
      <p:sp>
        <p:nvSpPr>
          <p:cNvPr id="4099" name="Content Placeholder 2"/>
          <p:cNvSpPr>
            <a:spLocks noGrp="1"/>
          </p:cNvSpPr>
          <p:nvPr>
            <p:ph idx="1"/>
          </p:nvPr>
        </p:nvSpPr>
        <p:spPr>
          <a:xfrm>
            <a:off x="457200" y="1295400"/>
            <a:ext cx="8229600" cy="4525963"/>
          </a:xfrm>
        </p:spPr>
        <p:txBody>
          <a:bodyPr/>
          <a:lstStyle/>
          <a:p>
            <a:pPr eaLnBrk="1" hangingPunct="1">
              <a:buFont typeface="Arial" charset="0"/>
              <a:buNone/>
            </a:pPr>
            <a:r>
              <a:rPr lang="en-US" dirty="0" smtClean="0"/>
              <a:t>A short sale may help sellers who:</a:t>
            </a:r>
          </a:p>
          <a:p>
            <a:pPr eaLnBrk="1" hangingPunct="1"/>
            <a:r>
              <a:rPr lang="en-US" dirty="0" smtClean="0"/>
              <a:t>Are having difficulty making their monthly mortgage payments and do not qualify for other Loss Mitigation remedies</a:t>
            </a:r>
          </a:p>
          <a:p>
            <a:pPr eaLnBrk="1" hangingPunct="1"/>
            <a:r>
              <a:rPr lang="en-US" dirty="0" smtClean="0"/>
              <a:t>Want to avoid foreclosure</a:t>
            </a:r>
          </a:p>
          <a:p>
            <a:pPr eaLnBrk="1" hangingPunct="1"/>
            <a:r>
              <a:rPr lang="en-US" dirty="0" smtClean="0"/>
              <a:t>Can successfully list their home on the real estate market, as opposed to executing a deed-in-lieu transaction</a:t>
            </a:r>
          </a:p>
          <a:p>
            <a:pPr eaLnBrk="1" hangingPunct="1"/>
            <a:endParaRPr lang="en-US" dirty="0" smtClean="0"/>
          </a:p>
        </p:txBody>
      </p:sp>
      <p:sp>
        <p:nvSpPr>
          <p:cNvPr id="5" name="Slide Number Placeholder 4"/>
          <p:cNvSpPr>
            <a:spLocks noGrp="1"/>
          </p:cNvSpPr>
          <p:nvPr>
            <p:ph type="sldNum" sz="quarter" idx="12"/>
          </p:nvPr>
        </p:nvSpPr>
        <p:spPr/>
        <p:txBody>
          <a:bodyPr/>
          <a:lstStyle/>
          <a:p>
            <a:pPr>
              <a:defRPr/>
            </a:pPr>
            <a:fld id="{FF7B432B-4BE1-464D-80F1-FC2CF55BF6DA}" type="slidenum">
              <a:rPr lang="en-US"/>
              <a:pPr>
                <a:defRPr/>
              </a:pPr>
              <a:t>3</a:t>
            </a:fld>
            <a:endParaRPr lang="en-US"/>
          </a:p>
        </p:txBody>
      </p:sp>
      <p:pic>
        <p:nvPicPr>
          <p:cNvPr id="4101" name="Picture 5" descr="All NC Real Estate Logo.gif"/>
          <p:cNvPicPr>
            <a:picLocks noChangeAspect="1"/>
          </p:cNvPicPr>
          <p:nvPr/>
        </p:nvPicPr>
        <p:blipFill>
          <a:blip r:embed="rId2" cstate="print"/>
          <a:srcRect/>
          <a:stretch>
            <a:fillRect/>
          </a:stretch>
        </p:blipFill>
        <p:spPr bwMode="auto">
          <a:xfrm>
            <a:off x="6934200" y="5867400"/>
            <a:ext cx="1752600" cy="758825"/>
          </a:xfrm>
          <a:prstGeom prst="rect">
            <a:avLst/>
          </a:prstGeom>
          <a:noFill/>
          <a:ln w="9525">
            <a:noFill/>
            <a:miter lim="800000"/>
            <a:headEnd/>
            <a:tailEnd/>
          </a:ln>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9439" y="5867400"/>
            <a:ext cx="445122" cy="47256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745" y="5582631"/>
            <a:ext cx="1304492" cy="104359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b="1" smtClean="0"/>
              <a:t>Advantages of a short sale</a:t>
            </a:r>
          </a:p>
        </p:txBody>
      </p:sp>
      <p:sp>
        <p:nvSpPr>
          <p:cNvPr id="3" name="Content Placeholder 2"/>
          <p:cNvSpPr>
            <a:spLocks noGrp="1"/>
          </p:cNvSpPr>
          <p:nvPr>
            <p:ph idx="1"/>
          </p:nvPr>
        </p:nvSpPr>
        <p:spPr>
          <a:xfrm>
            <a:off x="457200" y="1524000"/>
            <a:ext cx="8229600" cy="4221163"/>
          </a:xfrm>
        </p:spPr>
        <p:txBody>
          <a:bodyPr rtlCol="0">
            <a:normAutofit fontScale="85000" lnSpcReduction="10000"/>
          </a:bodyPr>
          <a:lstStyle/>
          <a:p>
            <a:pPr eaLnBrk="1" fontAlgn="auto" hangingPunct="1">
              <a:spcAft>
                <a:spcPts val="0"/>
              </a:spcAft>
              <a:buFont typeface="Arial" pitchFamily="34" charset="0"/>
              <a:buNone/>
              <a:defRPr/>
            </a:pPr>
            <a:r>
              <a:rPr lang="en-US" b="1" dirty="0" smtClean="0"/>
              <a:t>Key advantages include:</a:t>
            </a:r>
            <a:br>
              <a:rPr lang="en-US" b="1" dirty="0" smtClean="0"/>
            </a:br>
            <a:endParaRPr lang="en-US" b="1" dirty="0" smtClean="0"/>
          </a:p>
          <a:p>
            <a:pPr eaLnBrk="1" fontAlgn="auto" hangingPunct="1">
              <a:spcAft>
                <a:spcPts val="0"/>
              </a:spcAft>
              <a:buFont typeface="Arial" pitchFamily="34" charset="0"/>
              <a:buChar char="•"/>
              <a:defRPr/>
            </a:pPr>
            <a:r>
              <a:rPr lang="en-US" dirty="0" smtClean="0"/>
              <a:t>Avoids the lengthy and often embarrassing legal process involved in foreclosure</a:t>
            </a:r>
          </a:p>
          <a:p>
            <a:pPr eaLnBrk="1" fontAlgn="auto" hangingPunct="1">
              <a:spcAft>
                <a:spcPts val="0"/>
              </a:spcAft>
              <a:buFont typeface="Arial" pitchFamily="34" charset="0"/>
              <a:buChar char="•"/>
              <a:defRPr/>
            </a:pPr>
            <a:r>
              <a:rPr lang="en-US" dirty="0" smtClean="0"/>
              <a:t>Generally is less damaging to the seller’s credit rating than a foreclosure or a deed-in lieu-of foreclosure</a:t>
            </a:r>
          </a:p>
          <a:p>
            <a:pPr eaLnBrk="1" fontAlgn="auto" hangingPunct="1">
              <a:spcAft>
                <a:spcPts val="0"/>
              </a:spcAft>
              <a:buFont typeface="Arial" pitchFamily="34" charset="0"/>
              <a:buChar char="•"/>
              <a:defRPr/>
            </a:pPr>
            <a:r>
              <a:rPr lang="en-US" dirty="0" smtClean="0"/>
              <a:t>Reduces the amount of the potential loss to the investor</a:t>
            </a:r>
          </a:p>
          <a:p>
            <a:pPr eaLnBrk="1" fontAlgn="auto" hangingPunct="1">
              <a:spcAft>
                <a:spcPts val="0"/>
              </a:spcAft>
              <a:buFont typeface="Arial" pitchFamily="34" charset="0"/>
              <a:buChar char="•"/>
              <a:defRPr/>
            </a:pPr>
            <a:r>
              <a:rPr lang="en-US" dirty="0" smtClean="0"/>
              <a:t>Gives the seller some degree of control over his/her situation</a:t>
            </a:r>
          </a:p>
        </p:txBody>
      </p:sp>
      <p:sp>
        <p:nvSpPr>
          <p:cNvPr id="7" name="Slide Number Placeholder 6"/>
          <p:cNvSpPr>
            <a:spLocks noGrp="1"/>
          </p:cNvSpPr>
          <p:nvPr>
            <p:ph type="sldNum" sz="quarter" idx="12"/>
          </p:nvPr>
        </p:nvSpPr>
        <p:spPr>
          <a:xfrm>
            <a:off x="6629400" y="6096000"/>
            <a:ext cx="1600200" cy="517525"/>
          </a:xfrm>
        </p:spPr>
        <p:txBody>
          <a:bodyPr/>
          <a:lstStyle/>
          <a:p>
            <a:pPr>
              <a:defRPr/>
            </a:pPr>
            <a:fld id="{4232E31D-370F-41E4-8207-5F8B713F4B30}" type="slidenum">
              <a:rPr lang="en-US"/>
              <a:pPr>
                <a:defRPr/>
              </a:pPr>
              <a:t>4</a:t>
            </a:fld>
            <a:endParaRPr lang="en-US"/>
          </a:p>
        </p:txBody>
      </p:sp>
      <p:pic>
        <p:nvPicPr>
          <p:cNvPr id="5125" name="Picture 5" descr="All NC Real Estate Logo.gif"/>
          <p:cNvPicPr>
            <a:picLocks noChangeAspect="1"/>
          </p:cNvPicPr>
          <p:nvPr/>
        </p:nvPicPr>
        <p:blipFill>
          <a:blip r:embed="rId2" cstate="print"/>
          <a:srcRect/>
          <a:stretch>
            <a:fillRect/>
          </a:stretch>
        </p:blipFill>
        <p:spPr bwMode="auto">
          <a:xfrm>
            <a:off x="6477000" y="5694538"/>
            <a:ext cx="1752600" cy="758649"/>
          </a:xfrm>
          <a:prstGeom prst="rect">
            <a:avLst/>
          </a:prstGeom>
          <a:noFill/>
          <a:ln w="9525">
            <a:noFill/>
            <a:miter lim="800000"/>
            <a:headEnd/>
            <a:tailEnd/>
          </a:ln>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130" y="5538343"/>
            <a:ext cx="1402080" cy="1121664"/>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6539" y="5771613"/>
            <a:ext cx="445122" cy="47256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eaLnBrk="1" fontAlgn="auto" hangingPunct="1">
              <a:spcAft>
                <a:spcPts val="0"/>
              </a:spcAft>
              <a:defRPr/>
            </a:pPr>
            <a:r>
              <a:rPr lang="en-US" b="1" dirty="0" smtClean="0"/>
              <a:t>Short sale package requirements from the real estate agent</a:t>
            </a:r>
          </a:p>
        </p:txBody>
      </p:sp>
      <p:sp>
        <p:nvSpPr>
          <p:cNvPr id="3" name="Content Placeholder 2"/>
          <p:cNvSpPr>
            <a:spLocks noGrp="1"/>
          </p:cNvSpPr>
          <p:nvPr>
            <p:ph idx="1"/>
          </p:nvPr>
        </p:nvSpPr>
        <p:spPr>
          <a:xfrm>
            <a:off x="457200" y="1447800"/>
            <a:ext cx="8229600" cy="4525963"/>
          </a:xfrm>
        </p:spPr>
        <p:txBody>
          <a:bodyPr rtlCol="0">
            <a:normAutofit fontScale="85000" lnSpcReduction="20000"/>
          </a:bodyPr>
          <a:lstStyle/>
          <a:p>
            <a:pPr eaLnBrk="1" fontAlgn="auto" hangingPunct="1">
              <a:spcAft>
                <a:spcPts val="0"/>
              </a:spcAft>
              <a:buFont typeface="Arial" pitchFamily="34" charset="0"/>
              <a:buNone/>
              <a:defRPr/>
            </a:pPr>
            <a:r>
              <a:rPr lang="en-US" dirty="0" smtClean="0"/>
              <a:t>Typically, the real estate agent will take charge of gathering all required documentation, including what the real estate agent needs to provide and what the seller needs to provide. The real estate agent will then be responsible for sending the documentation to the Lender so the offer can be negotiated.</a:t>
            </a:r>
          </a:p>
          <a:p>
            <a:pPr eaLnBrk="1" fontAlgn="auto" hangingPunct="1">
              <a:spcAft>
                <a:spcPts val="0"/>
              </a:spcAft>
              <a:buFont typeface="Arial" pitchFamily="34" charset="0"/>
              <a:buNone/>
              <a:defRPr/>
            </a:pPr>
            <a:r>
              <a:rPr lang="en-US" dirty="0" smtClean="0"/>
              <a:t>The real estate agent must provide the following documents:</a:t>
            </a:r>
          </a:p>
          <a:p>
            <a:pPr eaLnBrk="1" fontAlgn="auto" hangingPunct="1">
              <a:spcAft>
                <a:spcPts val="0"/>
              </a:spcAft>
              <a:buFont typeface="Arial" pitchFamily="34" charset="0"/>
              <a:buChar char="•"/>
              <a:defRPr/>
            </a:pPr>
            <a:r>
              <a:rPr lang="en-US" dirty="0" smtClean="0"/>
              <a:t>Arm’s Length Transaction document</a:t>
            </a:r>
          </a:p>
          <a:p>
            <a:pPr eaLnBrk="1" fontAlgn="auto" hangingPunct="1">
              <a:spcAft>
                <a:spcPts val="0"/>
              </a:spcAft>
              <a:buFont typeface="Arial" pitchFamily="34" charset="0"/>
              <a:buChar char="•"/>
              <a:defRPr/>
            </a:pPr>
            <a:r>
              <a:rPr lang="en-US" dirty="0" smtClean="0"/>
              <a:t>Closing Disclosure</a:t>
            </a:r>
            <a:endParaRPr lang="en-US" dirty="0" smtClean="0"/>
          </a:p>
          <a:p>
            <a:pPr eaLnBrk="1" fontAlgn="auto" hangingPunct="1">
              <a:spcAft>
                <a:spcPts val="0"/>
              </a:spcAft>
              <a:buFont typeface="Arial" pitchFamily="34" charset="0"/>
              <a:buChar char="•"/>
              <a:defRPr/>
            </a:pPr>
            <a:r>
              <a:rPr lang="en-US" dirty="0" smtClean="0"/>
              <a:t>fully-executed listing agreement</a:t>
            </a:r>
          </a:p>
          <a:p>
            <a:pPr eaLnBrk="1" fontAlgn="auto" hangingPunct="1">
              <a:spcAft>
                <a:spcPts val="0"/>
              </a:spcAft>
              <a:buFont typeface="Arial" pitchFamily="34" charset="0"/>
              <a:buChar char="•"/>
              <a:defRPr/>
            </a:pPr>
            <a:r>
              <a:rPr lang="en-US" dirty="0" smtClean="0"/>
              <a:t>fully-executed purchase contract</a:t>
            </a:r>
          </a:p>
        </p:txBody>
      </p:sp>
      <p:sp>
        <p:nvSpPr>
          <p:cNvPr id="5" name="Slide Number Placeholder 4"/>
          <p:cNvSpPr>
            <a:spLocks noGrp="1"/>
          </p:cNvSpPr>
          <p:nvPr>
            <p:ph type="sldNum" sz="quarter" idx="12"/>
          </p:nvPr>
        </p:nvSpPr>
        <p:spPr/>
        <p:txBody>
          <a:bodyPr/>
          <a:lstStyle/>
          <a:p>
            <a:pPr>
              <a:defRPr/>
            </a:pPr>
            <a:fld id="{3EF2BAED-DA2B-4D6B-9F10-917F2789ABA6}" type="slidenum">
              <a:rPr lang="en-US"/>
              <a:pPr>
                <a:defRPr/>
              </a:pPr>
              <a:t>5</a:t>
            </a:fld>
            <a:endParaRPr lang="en-US"/>
          </a:p>
        </p:txBody>
      </p:sp>
      <p:pic>
        <p:nvPicPr>
          <p:cNvPr id="6149" name="Picture 5" descr="All NC Real Estate Logo.gif"/>
          <p:cNvPicPr>
            <a:picLocks noChangeAspect="1"/>
          </p:cNvPicPr>
          <p:nvPr/>
        </p:nvPicPr>
        <p:blipFill>
          <a:blip r:embed="rId2" cstate="print"/>
          <a:srcRect/>
          <a:stretch>
            <a:fillRect/>
          </a:stretch>
        </p:blipFill>
        <p:spPr bwMode="auto">
          <a:xfrm>
            <a:off x="6705600" y="5715000"/>
            <a:ext cx="2133600" cy="923925"/>
          </a:xfrm>
          <a:prstGeom prst="rect">
            <a:avLst/>
          </a:prstGeom>
          <a:noFill/>
          <a:ln w="9525">
            <a:noFill/>
            <a:miter lim="800000"/>
            <a:headEnd/>
            <a:tailEnd/>
          </a:ln>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9439" y="6028251"/>
            <a:ext cx="445122" cy="47256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 y="5852674"/>
            <a:ext cx="1184437" cy="9475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eaLnBrk="1" fontAlgn="auto" hangingPunct="1">
              <a:spcAft>
                <a:spcPts val="0"/>
              </a:spcAft>
              <a:defRPr/>
            </a:pPr>
            <a:r>
              <a:rPr lang="en-US" b="1" dirty="0" smtClean="0"/>
              <a:t>Short sale package requirements from the seller</a:t>
            </a:r>
          </a:p>
        </p:txBody>
      </p:sp>
      <p:sp>
        <p:nvSpPr>
          <p:cNvPr id="3" name="Content Placeholder 2"/>
          <p:cNvSpPr>
            <a:spLocks noGrp="1"/>
          </p:cNvSpPr>
          <p:nvPr>
            <p:ph idx="1"/>
          </p:nvPr>
        </p:nvSpPr>
        <p:spPr>
          <a:xfrm>
            <a:off x="457200" y="1600200"/>
            <a:ext cx="8229600" cy="3962400"/>
          </a:xfrm>
        </p:spPr>
        <p:txBody>
          <a:bodyPr rtlCol="0">
            <a:normAutofit fontScale="55000" lnSpcReduction="20000"/>
          </a:bodyPr>
          <a:lstStyle/>
          <a:p>
            <a:pPr eaLnBrk="1" fontAlgn="auto" hangingPunct="1">
              <a:spcAft>
                <a:spcPts val="0"/>
              </a:spcAft>
              <a:buFont typeface="Arial" pitchFamily="34" charset="0"/>
              <a:buNone/>
              <a:defRPr/>
            </a:pPr>
            <a:r>
              <a:rPr lang="en-US" dirty="0" smtClean="0"/>
              <a:t>The seller must provide these documents, which the real estate agent will then </a:t>
            </a:r>
          </a:p>
          <a:p>
            <a:pPr eaLnBrk="1" fontAlgn="auto" hangingPunct="1">
              <a:spcAft>
                <a:spcPts val="0"/>
              </a:spcAft>
              <a:buFont typeface="Arial" pitchFamily="34" charset="0"/>
              <a:buNone/>
              <a:defRPr/>
            </a:pPr>
            <a:r>
              <a:rPr lang="en-US" dirty="0" smtClean="0"/>
              <a:t>submit to the Lender so the offer can be negotiated</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Signed and dated hardship letter (an explanation of why the seller is unable to pay the mortgage)</a:t>
            </a:r>
          </a:p>
          <a:p>
            <a:pPr eaLnBrk="1" fontAlgn="auto" hangingPunct="1">
              <a:spcAft>
                <a:spcPts val="0"/>
              </a:spcAft>
              <a:buFont typeface="Arial" pitchFamily="34" charset="0"/>
              <a:buChar char="•"/>
              <a:defRPr/>
            </a:pPr>
            <a:r>
              <a:rPr lang="en-US" dirty="0" smtClean="0"/>
              <a:t>Letter authorizing the real estate agent access to information on the account (must be dated and include the last 4 digits of the seller’s Social Security Number and signature, the full account number and the complete property address)</a:t>
            </a:r>
          </a:p>
          <a:p>
            <a:pPr eaLnBrk="1" fontAlgn="auto" hangingPunct="1">
              <a:spcAft>
                <a:spcPts val="0"/>
              </a:spcAft>
              <a:buFont typeface="Arial" pitchFamily="34" charset="0"/>
              <a:buChar char="•"/>
              <a:defRPr/>
            </a:pPr>
            <a:r>
              <a:rPr lang="en-US" dirty="0" smtClean="0"/>
              <a:t>Last two (2) years income tax returns</a:t>
            </a:r>
          </a:p>
          <a:p>
            <a:pPr eaLnBrk="1" fontAlgn="auto" hangingPunct="1">
              <a:spcAft>
                <a:spcPts val="0"/>
              </a:spcAft>
              <a:buFont typeface="Arial" pitchFamily="34" charset="0"/>
              <a:buChar char="•"/>
              <a:defRPr/>
            </a:pPr>
            <a:r>
              <a:rPr lang="en-US" dirty="0" smtClean="0"/>
              <a:t>Two (2) most recent bank statements (within 30 days)</a:t>
            </a:r>
          </a:p>
          <a:p>
            <a:pPr eaLnBrk="1" fontAlgn="auto" hangingPunct="1">
              <a:spcAft>
                <a:spcPts val="0"/>
              </a:spcAft>
              <a:buFont typeface="Arial" pitchFamily="34" charset="0"/>
              <a:buChar char="•"/>
              <a:defRPr/>
            </a:pPr>
            <a:r>
              <a:rPr lang="en-US" dirty="0" smtClean="0"/>
              <a:t>Third party authorization form (to give the Lender permission to speak with real estate agent, attorney or other third party)</a:t>
            </a:r>
          </a:p>
          <a:p>
            <a:pPr eaLnBrk="1" fontAlgn="auto" hangingPunct="1">
              <a:spcAft>
                <a:spcPts val="0"/>
              </a:spcAft>
              <a:buFont typeface="Arial" pitchFamily="34" charset="0"/>
              <a:buChar char="•"/>
              <a:defRPr/>
            </a:pPr>
            <a:r>
              <a:rPr lang="en-US" dirty="0" smtClean="0"/>
              <a:t>Current year-to-date profit and loss statement (if self-employed)</a:t>
            </a:r>
          </a:p>
          <a:p>
            <a:pPr eaLnBrk="1" fontAlgn="auto" hangingPunct="1">
              <a:spcAft>
                <a:spcPts val="0"/>
              </a:spcAft>
              <a:buFont typeface="Arial" pitchFamily="34" charset="0"/>
              <a:buChar char="•"/>
              <a:defRPr/>
            </a:pPr>
            <a:r>
              <a:rPr lang="en-US" dirty="0" smtClean="0"/>
              <a:t>Two (2) most recent pay stubs (within 30 days)</a:t>
            </a:r>
          </a:p>
          <a:p>
            <a:pPr eaLnBrk="1" fontAlgn="auto" hangingPunct="1">
              <a:spcAft>
                <a:spcPts val="0"/>
              </a:spcAft>
              <a:buFont typeface="Arial" pitchFamily="34" charset="0"/>
              <a:buChar char="•"/>
              <a:defRPr/>
            </a:pPr>
            <a:r>
              <a:rPr lang="en-US" dirty="0" smtClean="0"/>
              <a:t>Signed 4506-T Form</a:t>
            </a:r>
          </a:p>
        </p:txBody>
      </p:sp>
      <p:sp>
        <p:nvSpPr>
          <p:cNvPr id="4" name="Slide Number Placeholder 3"/>
          <p:cNvSpPr>
            <a:spLocks noGrp="1"/>
          </p:cNvSpPr>
          <p:nvPr>
            <p:ph type="sldNum" sz="quarter" idx="12"/>
          </p:nvPr>
        </p:nvSpPr>
        <p:spPr/>
        <p:txBody>
          <a:bodyPr/>
          <a:lstStyle/>
          <a:p>
            <a:pPr>
              <a:defRPr/>
            </a:pPr>
            <a:fld id="{0D40DB8D-3571-4EFA-AAE0-36AEB05DC352}" type="slidenum">
              <a:rPr lang="en-US"/>
              <a:pPr>
                <a:defRPr/>
              </a:pPr>
              <a:t>6</a:t>
            </a:fld>
            <a:endParaRPr lang="en-US"/>
          </a:p>
        </p:txBody>
      </p:sp>
      <p:pic>
        <p:nvPicPr>
          <p:cNvPr id="7173" name="Picture 5" descr="All NC Real Estate Logo.gif"/>
          <p:cNvPicPr>
            <a:picLocks noChangeAspect="1"/>
          </p:cNvPicPr>
          <p:nvPr/>
        </p:nvPicPr>
        <p:blipFill>
          <a:blip r:embed="rId2" cstate="print"/>
          <a:srcRect/>
          <a:stretch>
            <a:fillRect/>
          </a:stretch>
        </p:blipFill>
        <p:spPr bwMode="auto">
          <a:xfrm>
            <a:off x="6705600" y="5715000"/>
            <a:ext cx="2209800" cy="955675"/>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9439" y="5745162"/>
            <a:ext cx="445122" cy="47256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811" y="5562600"/>
            <a:ext cx="1590675" cy="12725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rtlCol="0">
            <a:normAutofit fontScale="90000"/>
          </a:bodyPr>
          <a:lstStyle/>
          <a:p>
            <a:pPr algn="l" eaLnBrk="1" fontAlgn="auto" hangingPunct="1">
              <a:spcAft>
                <a:spcPts val="0"/>
              </a:spcAft>
              <a:defRPr/>
            </a:pPr>
            <a:r>
              <a:rPr lang="en-US" b="1" dirty="0" smtClean="0"/>
              <a:t>The Lender’s short sale process</a:t>
            </a:r>
          </a:p>
        </p:txBody>
      </p:sp>
      <p:sp>
        <p:nvSpPr>
          <p:cNvPr id="3" name="Content Placeholder 2"/>
          <p:cNvSpPr>
            <a:spLocks noGrp="1"/>
          </p:cNvSpPr>
          <p:nvPr>
            <p:ph idx="1"/>
          </p:nvPr>
        </p:nvSpPr>
        <p:spPr>
          <a:xfrm>
            <a:off x="228600" y="1066800"/>
            <a:ext cx="8153400" cy="1600200"/>
          </a:xfrm>
        </p:spPr>
        <p:txBody>
          <a:bodyPr rtlCol="0">
            <a:normAutofit fontScale="70000" lnSpcReduction="20000"/>
          </a:bodyPr>
          <a:lstStyle/>
          <a:p>
            <a:pPr eaLnBrk="1" fontAlgn="auto" hangingPunct="1">
              <a:spcAft>
                <a:spcPts val="0"/>
              </a:spcAft>
              <a:buFont typeface="Arial" pitchFamily="34" charset="0"/>
              <a:buNone/>
              <a:defRPr/>
            </a:pPr>
            <a:r>
              <a:rPr lang="en-US" dirty="0" smtClean="0"/>
              <a:t>     The Lender will review the submitted information to ensure the seller qualifies for a short sale. We will then evaluate the purchase offer relative to the amount owed and any other issues such as the presence of a second lien. One of our primary concerns is that the offer be reasonable, so careful, accurate home pricing is critical.</a:t>
            </a:r>
          </a:p>
        </p:txBody>
      </p:sp>
      <p:sp>
        <p:nvSpPr>
          <p:cNvPr id="4" name="Slide Number Placeholder 3"/>
          <p:cNvSpPr>
            <a:spLocks noGrp="1"/>
          </p:cNvSpPr>
          <p:nvPr>
            <p:ph type="sldNum" sz="quarter" idx="12"/>
          </p:nvPr>
        </p:nvSpPr>
        <p:spPr/>
        <p:txBody>
          <a:bodyPr/>
          <a:lstStyle/>
          <a:p>
            <a:pPr>
              <a:defRPr/>
            </a:pPr>
            <a:fld id="{303568DE-E831-4EA8-BA59-26DBF535AB8E}" type="slidenum">
              <a:rPr lang="en-US"/>
              <a:pPr>
                <a:defRPr/>
              </a:pPr>
              <a:t>7</a:t>
            </a:fld>
            <a:endParaRPr lang="en-US"/>
          </a:p>
        </p:txBody>
      </p:sp>
      <p:sp>
        <p:nvSpPr>
          <p:cNvPr id="8197" name="TextBox 4"/>
          <p:cNvSpPr txBox="1">
            <a:spLocks noChangeArrowheads="1"/>
          </p:cNvSpPr>
          <p:nvPr/>
        </p:nvSpPr>
        <p:spPr bwMode="auto">
          <a:xfrm>
            <a:off x="762000" y="2514600"/>
            <a:ext cx="7162800" cy="3970338"/>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a:latin typeface="Calibri" pitchFamily="34" charset="0"/>
              </a:rPr>
              <a:t>Once all documentation is received, the short sale team completes a property valuation (appraisal or BPO per investor requirements).</a:t>
            </a:r>
          </a:p>
          <a:p>
            <a:pPr marL="342900" indent="-342900">
              <a:buFont typeface="Calibri" pitchFamily="34" charset="0"/>
              <a:buAutoNum type="arabicPeriod"/>
            </a:pPr>
            <a:r>
              <a:rPr lang="en-US">
                <a:latin typeface="Calibri" pitchFamily="34" charset="0"/>
              </a:rPr>
              <a:t>The short sale file is then assigned to a Short Sale Negotiator on the short sale team who will review the file including the documentation and the offer. </a:t>
            </a:r>
          </a:p>
          <a:p>
            <a:pPr marL="342900" indent="-342900">
              <a:buFont typeface="Calibri" pitchFamily="34" charset="0"/>
              <a:buAutoNum type="arabicPeriod"/>
            </a:pPr>
            <a:r>
              <a:rPr lang="en-US">
                <a:latin typeface="Calibri" pitchFamily="34" charset="0"/>
              </a:rPr>
              <a:t>If there is any missing documentation or a need for more information, the Negotiator will contact the designated third party or the seller.</a:t>
            </a:r>
          </a:p>
          <a:p>
            <a:pPr marL="342900" indent="-342900">
              <a:buFont typeface="Calibri" pitchFamily="34" charset="0"/>
              <a:buAutoNum type="arabicPeriod"/>
            </a:pPr>
            <a:r>
              <a:rPr lang="en-US">
                <a:latin typeface="Calibri" pitchFamily="34" charset="0"/>
              </a:rPr>
              <a:t>Once all of the required documentation and information is received and in order (refer to “short sale package” requirements), the Negotiator recommends approval to the investor and/or insurer.</a:t>
            </a:r>
          </a:p>
          <a:p>
            <a:pPr marL="342900" indent="-342900">
              <a:buFont typeface="Calibri" pitchFamily="34" charset="0"/>
              <a:buAutoNum type="arabicPeriod"/>
            </a:pPr>
            <a:r>
              <a:rPr lang="en-US">
                <a:latin typeface="Calibri" pitchFamily="34" charset="0"/>
              </a:rPr>
              <a:t>If the short sale offer is acceptable, the Negotiator drafts and sends an approval letter to the borrower(s) and/or the designated third party.</a:t>
            </a:r>
          </a:p>
          <a:p>
            <a:pPr marL="342900" indent="-342900">
              <a:buFont typeface="Calibri" pitchFamily="34" charset="0"/>
              <a:buAutoNum type="arabicPeriod"/>
            </a:pPr>
            <a:r>
              <a:rPr lang="en-US">
                <a:latin typeface="Calibri" pitchFamily="34" charset="0"/>
              </a:rPr>
              <a:t>The Negotiator then works closely with the real estate agent, title company and the seller to establish a settlement date.</a:t>
            </a:r>
          </a:p>
        </p:txBody>
      </p:sp>
      <p:pic>
        <p:nvPicPr>
          <p:cNvPr id="8198" name="Picture 6" descr="All NC Real Estate Logo.gif"/>
          <p:cNvPicPr>
            <a:picLocks noChangeAspect="1"/>
          </p:cNvPicPr>
          <p:nvPr/>
        </p:nvPicPr>
        <p:blipFill>
          <a:blip r:embed="rId2" cstate="print"/>
          <a:srcRect/>
          <a:stretch>
            <a:fillRect/>
          </a:stretch>
        </p:blipFill>
        <p:spPr bwMode="auto">
          <a:xfrm>
            <a:off x="7104899" y="6139865"/>
            <a:ext cx="1376161" cy="595838"/>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2440" y="6366926"/>
            <a:ext cx="445122" cy="47256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6096000"/>
            <a:ext cx="854460" cy="6835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eaLnBrk="1" fontAlgn="auto" hangingPunct="1">
              <a:spcAft>
                <a:spcPts val="0"/>
              </a:spcAft>
              <a:defRPr/>
            </a:pPr>
            <a:r>
              <a:rPr lang="en-US" b="1" dirty="0" smtClean="0"/>
              <a:t>Step by step through the process – How long will it take for an approval?</a:t>
            </a:r>
          </a:p>
        </p:txBody>
      </p:sp>
      <p:sp>
        <p:nvSpPr>
          <p:cNvPr id="3" name="Content Placeholder 2"/>
          <p:cNvSpPr>
            <a:spLocks noGrp="1"/>
          </p:cNvSpPr>
          <p:nvPr>
            <p:ph idx="1"/>
          </p:nvPr>
        </p:nvSpPr>
        <p:spPr>
          <a:xfrm>
            <a:off x="228600" y="1600200"/>
            <a:ext cx="8229600" cy="2438400"/>
          </a:xfrm>
        </p:spPr>
        <p:txBody>
          <a:bodyPr rtlCol="0">
            <a:normAutofit fontScale="85000" lnSpcReduction="10000"/>
          </a:bodyPr>
          <a:lstStyle/>
          <a:p>
            <a:pPr eaLnBrk="1" fontAlgn="auto" hangingPunct="1">
              <a:spcAft>
                <a:spcPts val="0"/>
              </a:spcAft>
              <a:buFont typeface="Arial" pitchFamily="34" charset="0"/>
              <a:buNone/>
              <a:defRPr/>
            </a:pPr>
            <a:r>
              <a:rPr lang="en-US" dirty="0" smtClean="0"/>
              <a:t>    The Lender makes every effort to process short sales within a time frame that suits sellers and buyers. Because there are often many parties involved in a transaction and each short sale is different, it is difficult to know exactly how long the process will take. Here is an overview of the basic process:</a:t>
            </a:r>
          </a:p>
        </p:txBody>
      </p:sp>
      <p:sp>
        <p:nvSpPr>
          <p:cNvPr id="4" name="Slide Number Placeholder 3"/>
          <p:cNvSpPr>
            <a:spLocks noGrp="1"/>
          </p:cNvSpPr>
          <p:nvPr>
            <p:ph type="sldNum" sz="quarter" idx="12"/>
          </p:nvPr>
        </p:nvSpPr>
        <p:spPr/>
        <p:txBody>
          <a:bodyPr/>
          <a:lstStyle/>
          <a:p>
            <a:pPr>
              <a:defRPr/>
            </a:pPr>
            <a:fld id="{C7BB33E6-614B-45C6-9F00-45E7ECC43E1B}" type="slidenum">
              <a:rPr lang="en-US"/>
              <a:pPr>
                <a:defRPr/>
              </a:pPr>
              <a:t>8</a:t>
            </a:fld>
            <a:endParaRPr lang="en-US"/>
          </a:p>
        </p:txBody>
      </p:sp>
      <p:sp>
        <p:nvSpPr>
          <p:cNvPr id="9221" name="TextBox 4"/>
          <p:cNvSpPr txBox="1">
            <a:spLocks noChangeArrowheads="1"/>
          </p:cNvSpPr>
          <p:nvPr/>
        </p:nvSpPr>
        <p:spPr bwMode="auto">
          <a:xfrm>
            <a:off x="609600" y="3962400"/>
            <a:ext cx="7848600" cy="2308225"/>
          </a:xfrm>
          <a:prstGeom prst="rect">
            <a:avLst/>
          </a:prstGeom>
          <a:noFill/>
          <a:ln w="9525">
            <a:noFill/>
            <a:miter lim="800000"/>
            <a:headEnd/>
            <a:tailEnd/>
          </a:ln>
        </p:spPr>
        <p:txBody>
          <a:bodyPr>
            <a:spAutoFit/>
          </a:bodyPr>
          <a:lstStyle/>
          <a:p>
            <a:r>
              <a:rPr lang="en-US" b="1">
                <a:latin typeface="Calibri" pitchFamily="34" charset="0"/>
              </a:rPr>
              <a:t>Initial Steps:</a:t>
            </a:r>
          </a:p>
          <a:p>
            <a:pPr>
              <a:buFont typeface="Arial" charset="0"/>
              <a:buChar char="•"/>
            </a:pPr>
            <a:r>
              <a:rPr lang="en-US">
                <a:latin typeface="Calibri" pitchFamily="34" charset="0"/>
              </a:rPr>
              <a:t>Complete short sale application received.</a:t>
            </a:r>
            <a:br>
              <a:rPr lang="en-US">
                <a:latin typeface="Calibri" pitchFamily="34" charset="0"/>
              </a:rPr>
            </a:br>
            <a:r>
              <a:rPr lang="en-US">
                <a:latin typeface="Calibri" pitchFamily="34" charset="0"/>
              </a:rPr>
              <a:t> </a:t>
            </a:r>
            <a:r>
              <a:rPr lang="en-US" b="1">
                <a:latin typeface="Calibri" pitchFamily="34" charset="0"/>
              </a:rPr>
              <a:t>Note: Incomplete application will delay review/approval process.</a:t>
            </a:r>
          </a:p>
          <a:p>
            <a:pPr>
              <a:buFont typeface="Arial" charset="0"/>
              <a:buChar char="•"/>
            </a:pPr>
            <a:r>
              <a:rPr lang="en-US">
                <a:latin typeface="Calibri" pitchFamily="34" charset="0"/>
              </a:rPr>
              <a:t>Property Evaluation completed (appraisal or BPO per investor  requirement).</a:t>
            </a:r>
          </a:p>
          <a:p>
            <a:pPr>
              <a:buFont typeface="Arial" charset="0"/>
              <a:buChar char="•"/>
            </a:pPr>
            <a:r>
              <a:rPr lang="en-US">
                <a:latin typeface="Calibri" pitchFamily="34" charset="0"/>
              </a:rPr>
              <a:t>Short sale application assigned to Short Sale Negotiator</a:t>
            </a:r>
          </a:p>
          <a:p>
            <a:pPr>
              <a:buFont typeface="Arial" charset="0"/>
              <a:buChar char="•"/>
            </a:pPr>
            <a:r>
              <a:rPr lang="en-US">
                <a:latin typeface="Calibri" pitchFamily="34" charset="0"/>
              </a:rPr>
              <a:t>Short Sale Negotiator completes initial review of Short Sale application.</a:t>
            </a:r>
          </a:p>
          <a:p>
            <a:pPr>
              <a:buFont typeface="Arial" charset="0"/>
              <a:buChar char="•"/>
            </a:pPr>
            <a:r>
              <a:rPr lang="en-US">
                <a:latin typeface="Calibri" pitchFamily="34" charset="0"/>
              </a:rPr>
              <a:t>Short Sale Negotiator “Introduction Call” to real estate agent and seller.</a:t>
            </a:r>
          </a:p>
          <a:p>
            <a:endParaRPr lang="en-US">
              <a:latin typeface="Calibri" pitchFamily="34" charset="0"/>
            </a:endParaRPr>
          </a:p>
        </p:txBody>
      </p:sp>
      <p:pic>
        <p:nvPicPr>
          <p:cNvPr id="9222" name="Picture 6" descr="All NC Real Estate Logo.gif"/>
          <p:cNvPicPr>
            <a:picLocks noChangeAspect="1"/>
          </p:cNvPicPr>
          <p:nvPr/>
        </p:nvPicPr>
        <p:blipFill>
          <a:blip r:embed="rId2" cstate="print"/>
          <a:srcRect/>
          <a:stretch>
            <a:fillRect/>
          </a:stretch>
        </p:blipFill>
        <p:spPr bwMode="auto">
          <a:xfrm>
            <a:off x="6858000" y="5867400"/>
            <a:ext cx="1852613" cy="801688"/>
          </a:xfrm>
          <a:prstGeom prst="rect">
            <a:avLst/>
          </a:prstGeom>
          <a:noFill/>
          <a:ln w="9525">
            <a:noFill/>
            <a:miter lim="800000"/>
            <a:headEnd/>
            <a:tailEnd/>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8778" y="6120069"/>
            <a:ext cx="445122" cy="47256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270" y="5910898"/>
            <a:ext cx="1066800" cy="85344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eaLnBrk="1" hangingPunct="1"/>
            <a:r>
              <a:rPr lang="en-US" b="1" smtClean="0"/>
              <a:t>Step by step through the process (continued)</a:t>
            </a:r>
          </a:p>
        </p:txBody>
      </p:sp>
      <p:sp>
        <p:nvSpPr>
          <p:cNvPr id="10243" name="Content Placeholder 2"/>
          <p:cNvSpPr>
            <a:spLocks noGrp="1"/>
          </p:cNvSpPr>
          <p:nvPr>
            <p:ph idx="1"/>
          </p:nvPr>
        </p:nvSpPr>
        <p:spPr>
          <a:xfrm>
            <a:off x="457200" y="1600200"/>
            <a:ext cx="8229600" cy="3429000"/>
          </a:xfrm>
        </p:spPr>
        <p:txBody>
          <a:bodyPr/>
          <a:lstStyle/>
          <a:p>
            <a:pPr eaLnBrk="1" hangingPunct="1">
              <a:buFont typeface="Arial" charset="0"/>
              <a:buNone/>
            </a:pPr>
            <a:r>
              <a:rPr lang="en-US" sz="1800" b="1" dirty="0" smtClean="0"/>
              <a:t>Additional Steps:</a:t>
            </a:r>
          </a:p>
          <a:p>
            <a:pPr eaLnBrk="1" hangingPunct="1"/>
            <a:r>
              <a:rPr lang="en-US" sz="1600" dirty="0" smtClean="0"/>
              <a:t>Mortgage insurer approval (if applicable).</a:t>
            </a:r>
          </a:p>
          <a:p>
            <a:pPr eaLnBrk="1" hangingPunct="1"/>
            <a:r>
              <a:rPr lang="en-US" sz="1600" dirty="0" smtClean="0"/>
              <a:t>Investor approval (if applicable).</a:t>
            </a:r>
          </a:p>
          <a:p>
            <a:pPr eaLnBrk="1" hangingPunct="1"/>
            <a:r>
              <a:rPr lang="en-US" sz="1600" dirty="0" smtClean="0"/>
              <a:t>Additional liens negotiated by the real estate agent.</a:t>
            </a:r>
          </a:p>
          <a:p>
            <a:pPr eaLnBrk="1" hangingPunct="1"/>
            <a:r>
              <a:rPr lang="en-US" sz="1600" dirty="0" smtClean="0"/>
              <a:t>A completed net </a:t>
            </a:r>
            <a:r>
              <a:rPr lang="en-US" sz="1600" dirty="0" smtClean="0"/>
              <a:t>sheet/Closing Disclosure </a:t>
            </a:r>
            <a:r>
              <a:rPr lang="en-US" sz="1600" dirty="0" smtClean="0"/>
              <a:t>(our </a:t>
            </a:r>
            <a:r>
              <a:rPr lang="en-US" sz="1600" dirty="0" smtClean="0"/>
              <a:t>pay-</a:t>
            </a:r>
            <a:r>
              <a:rPr lang="en-US" sz="1600" dirty="0" err="1" smtClean="0"/>
              <a:t>offis</a:t>
            </a:r>
            <a:r>
              <a:rPr lang="en-US" sz="1600" dirty="0" smtClean="0"/>
              <a:t> </a:t>
            </a:r>
            <a:r>
              <a:rPr lang="en-US" sz="1600" dirty="0" smtClean="0"/>
              <a:t>not necessary).</a:t>
            </a:r>
          </a:p>
          <a:p>
            <a:pPr eaLnBrk="1" hangingPunct="1"/>
            <a:r>
              <a:rPr lang="en-US" sz="1600" dirty="0" smtClean="0"/>
              <a:t>Fully executed purchase contract with all pages initialed by buyer(s) and seller(s).</a:t>
            </a:r>
          </a:p>
          <a:p>
            <a:pPr eaLnBrk="1" hangingPunct="1"/>
            <a:r>
              <a:rPr lang="en-US" sz="1600" dirty="0" smtClean="0"/>
              <a:t>Buyer pre-qualification letter or proof of funds if cash offer. </a:t>
            </a:r>
          </a:p>
          <a:p>
            <a:pPr eaLnBrk="1" hangingPunct="1"/>
            <a:endParaRPr lang="en-US" sz="1600" dirty="0" smtClean="0"/>
          </a:p>
          <a:p>
            <a:pPr eaLnBrk="1" hangingPunct="1">
              <a:buFont typeface="Arial" charset="0"/>
              <a:buNone/>
            </a:pPr>
            <a:r>
              <a:rPr lang="en-US" sz="1800" b="1" dirty="0" smtClean="0"/>
              <a:t>Once all initial and additional steps above are complete:</a:t>
            </a:r>
          </a:p>
          <a:p>
            <a:pPr eaLnBrk="1" hangingPunct="1"/>
            <a:r>
              <a:rPr lang="en-US" sz="1600" dirty="0" smtClean="0"/>
              <a:t>Short sale application decision.</a:t>
            </a:r>
          </a:p>
          <a:p>
            <a:pPr eaLnBrk="1" hangingPunct="1"/>
            <a:r>
              <a:rPr lang="en-US" sz="1600" dirty="0" smtClean="0"/>
              <a:t>Short sale decision letters issued to appropriate parties.</a:t>
            </a:r>
          </a:p>
        </p:txBody>
      </p:sp>
      <p:sp>
        <p:nvSpPr>
          <p:cNvPr id="4" name="Slide Number Placeholder 3"/>
          <p:cNvSpPr>
            <a:spLocks noGrp="1"/>
          </p:cNvSpPr>
          <p:nvPr>
            <p:ph type="sldNum" sz="quarter" idx="12"/>
          </p:nvPr>
        </p:nvSpPr>
        <p:spPr/>
        <p:txBody>
          <a:bodyPr/>
          <a:lstStyle/>
          <a:p>
            <a:pPr>
              <a:defRPr/>
            </a:pPr>
            <a:fld id="{79C8878D-038A-4BE2-8272-01400D5AAEAE}" type="slidenum">
              <a:rPr lang="en-US" smtClean="0"/>
              <a:pPr>
                <a:defRPr/>
              </a:pPr>
              <a:t>9</a:t>
            </a:fld>
            <a:endParaRPr lang="en-US"/>
          </a:p>
        </p:txBody>
      </p:sp>
      <p:pic>
        <p:nvPicPr>
          <p:cNvPr id="10245" name="Picture 5" descr="All NC Real Estate Logo.gif"/>
          <p:cNvPicPr>
            <a:picLocks noChangeAspect="1"/>
          </p:cNvPicPr>
          <p:nvPr/>
        </p:nvPicPr>
        <p:blipFill>
          <a:blip r:embed="rId2" cstate="print"/>
          <a:srcRect/>
          <a:stretch>
            <a:fillRect/>
          </a:stretch>
        </p:blipFill>
        <p:spPr bwMode="auto">
          <a:xfrm>
            <a:off x="6657975" y="5416111"/>
            <a:ext cx="2028825" cy="877888"/>
          </a:xfrm>
          <a:prstGeom prst="rect">
            <a:avLst/>
          </a:prstGeom>
          <a:noFill/>
          <a:ln w="9525">
            <a:noFill/>
            <a:miter lim="800000"/>
            <a:headEnd/>
            <a:tailEnd/>
          </a:ln>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5928239"/>
            <a:ext cx="445122" cy="47256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5189218"/>
            <a:ext cx="1847552" cy="147804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1438</Words>
  <Application>Microsoft Office PowerPoint</Application>
  <PresentationFormat>On-screen Show (4:3)</PresentationFormat>
  <Paragraphs>121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Rounded MT Bold</vt:lpstr>
      <vt:lpstr>Calibri</vt:lpstr>
      <vt:lpstr>Office Theme</vt:lpstr>
      <vt:lpstr>PowerPoint Presentation</vt:lpstr>
      <vt:lpstr>What is a short Sale?</vt:lpstr>
      <vt:lpstr>Who should consider a short sale?</vt:lpstr>
      <vt:lpstr>Advantages of a short sale</vt:lpstr>
      <vt:lpstr>Short sale package requirements from the real estate agent</vt:lpstr>
      <vt:lpstr>Short sale package requirements from the seller</vt:lpstr>
      <vt:lpstr>The Lender’s short sale process</vt:lpstr>
      <vt:lpstr>Step by step through the process – How long will it take for an approval?</vt:lpstr>
      <vt:lpstr>Step by step through the process (continued)</vt:lpstr>
      <vt:lpstr>Additional information about short sales</vt:lpstr>
      <vt:lpstr>Additional information about short sales (continued)</vt:lpstr>
      <vt:lpstr>Some Q &amp; A</vt:lpstr>
      <vt:lpstr>Additional A &amp; Q</vt:lpstr>
      <vt:lpstr>Service Excellence</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Authorized Customer</dc:creator>
  <cp:lastModifiedBy>Wendy Twine</cp:lastModifiedBy>
  <cp:revision>86</cp:revision>
  <dcterms:created xsi:type="dcterms:W3CDTF">2011-01-15T15:56:19Z</dcterms:created>
  <dcterms:modified xsi:type="dcterms:W3CDTF">2017-04-08T19:00:32Z</dcterms:modified>
</cp:coreProperties>
</file>